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82" d="100"/>
          <a:sy n="82" d="100"/>
        </p:scale>
        <p:origin x="1474" y="58"/>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21.02.2022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21.02.2022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21.02.2022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21.02.2022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21.02.2022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21.02.2022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21.02.2022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21.02.2022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21.02.2022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21.02.2022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21.02.2022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21.02.2022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764704"/>
            <a:ext cx="7175351" cy="2592288"/>
          </a:xfrm>
        </p:spPr>
        <p:txBody>
          <a:bodyPr>
            <a:normAutofit/>
          </a:bodyPr>
          <a:lstStyle/>
          <a:p>
            <a:pPr algn="ctr"/>
            <a:r>
              <a:rPr lang="kk-KZ">
                <a:effectLst/>
              </a:rPr>
              <a:t>Еңбекақыны нормалау </a:t>
            </a:r>
            <a:endParaRPr lang="ru-RU">
              <a:effectLst/>
            </a:endParaRPr>
          </a:p>
        </p:txBody>
      </p:sp>
      <p:sp>
        <p:nvSpPr>
          <p:cNvPr id="5" name="Подзаголовок 4">
            <a:extLst>
              <a:ext uri="{FF2B5EF4-FFF2-40B4-BE49-F238E27FC236}">
                <a16:creationId xmlns:a16="http://schemas.microsoft.com/office/drawing/2014/main" id="{79E59A49-23C4-47E0-AD93-49D0ACDAF8EA}"/>
              </a:ext>
            </a:extLst>
          </p:cNvPr>
          <p:cNvSpPr>
            <a:spLocks noGrp="1"/>
          </p:cNvSpPr>
          <p:nvPr>
            <p:ph type="subTitle" idx="1"/>
          </p:nvPr>
        </p:nvSpPr>
        <p:spPr/>
        <p:txBody>
          <a:bodyPr/>
          <a:lstStyle/>
          <a:p>
            <a:endParaRPr lang="ru-KZ"/>
          </a:p>
        </p:txBody>
      </p:sp>
    </p:spTree>
    <p:extLst>
      <p:ext uri="{BB962C8B-B14F-4D97-AF65-F5344CB8AC3E}">
        <p14:creationId xmlns:p14="http://schemas.microsoft.com/office/powerpoint/2010/main" val="3062978484"/>
      </p:ext>
    </p:extLst>
  </p:cSld>
  <p:clrMapOvr>
    <a:masterClrMapping/>
  </p:clrMapOvr>
  <mc:AlternateContent xmlns:mc="http://schemas.openxmlformats.org/markup-compatibility/2006" xmlns:p14="http://schemas.microsoft.com/office/powerpoint/2010/main">
    <mc:Choice Requires="p14">
      <p:transition spd="slow" p14:dur="200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b="1"/>
              <a:t>Еңбек </a:t>
            </a:r>
            <a:r>
              <a:rPr lang="ru-RU" sz="1800"/>
              <a:t>ұғымы тауар өндіруде және қызмет көрсетудегі барлық дене және адамдардың ақыл ой қаблеттілігін көрсетеді.</a:t>
            </a:r>
          </a:p>
          <a:p>
            <a:r>
              <a:rPr lang="ru-RU" sz="1800" b="1"/>
              <a:t>Еңбекақы</a:t>
            </a:r>
            <a:r>
              <a:rPr lang="ru-RU" sz="1800"/>
              <a:t> жөніндегі саясат кәсіпорында басқарудың құрамды бөлігі болып табылады және оның қызметінің тиімділігі оған елеулі ықпал етеді. Себебі, еңбекақы жұмыс күшін тиімді пайдаланудағы ынталандырудың маңыздысының бірі.</a:t>
            </a:r>
          </a:p>
          <a:p>
            <a:r>
              <a:rPr lang="ru-RU" sz="1800"/>
              <a:t>Еңбекақы бұл жұмыскеге оның еңбегі үшін сапасына, санына және шығарған қажетті өнім көлеміне сәйкес берілетің төлем. Қалыпты жағдайда еңбекақы қажетті өнімнің құнына тең және оның ақшалай түрі болып табылады.</a:t>
            </a:r>
          </a:p>
          <a:p>
            <a:r>
              <a:rPr lang="ru-RU" sz="1800"/>
              <a:t>Жұмыс күші бұл қызметкердің өміріне қажет және оның еңбек қаблетің қалпына келтіруге жәрдемдесетің заттардың жинақ құны.</a:t>
            </a:r>
          </a:p>
          <a:p>
            <a:r>
              <a:rPr lang="ru-RU" sz="1800"/>
              <a:t>Еңбекақы төлеудің маңызы, түрлері және оларды ұйымдастыру.</a:t>
            </a:r>
            <a:br>
              <a:rPr lang="ru-RU" sz="1800"/>
            </a:br>
            <a:r>
              <a:rPr lang="ru-RU" sz="1800"/>
              <a:t>Еңбекақы төлеудің маңызын, қызметкерге еңбек міндетін орындағаны үшін берілетін сыйақы деп түсінеміз.</a:t>
            </a:r>
            <a:br>
              <a:rPr lang="ru-RU" sz="1800"/>
            </a:br>
            <a:r>
              <a:rPr lang="ru-RU" sz="1800"/>
              <a:t>Еңбекақы төлеудің негізінде еңбекақы төлеудің шекті өнімділігімен шектелінетің, өндіріс факторы ретіндегі еңбектің құны жатыр. Шекті өнімділік теориясына сәйкес қызметкер еңбекақының орнын толтыратын өнім өндіруге міндетті, олай болса еңбекақы қызметкердің еңбек тиімділігіне тәуелді.</a:t>
            </a:r>
          </a:p>
        </p:txBody>
      </p:sp>
    </p:spTree>
    <p:extLst>
      <p:ext uri="{BB962C8B-B14F-4D97-AF65-F5344CB8AC3E}">
        <p14:creationId xmlns:p14="http://schemas.microsoft.com/office/powerpoint/2010/main" val="2556236611"/>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pPr algn="just"/>
            <a:r>
              <a:rPr lang="ru-RU" sz="1800"/>
              <a:t>Әлуметтік экономикалық категория бойынша еңбекақының маңызын қызметкерлер мен жұмыс берушілер үшін қатыстыру қажет.</a:t>
            </a:r>
            <a:br>
              <a:rPr lang="ru-RU" sz="1800"/>
            </a:br>
            <a:r>
              <a:rPr lang="ru-RU" sz="1800"/>
              <a:t>Қызметкер үшін еңбекақы оның жеке табысының негізі және басты бөлігі болып табылады, сонымн қатар еңбекақы қызметкердің және оның жанұя мүшесіндегі адамдардың әл ауқат деңгейін жоғарылататын құрал болып саналады.Жұмыс беруші үшін еңбекақы өндіріс шығындары болып саналады. Жұмыс беруші әсіресе бұйымның кететің шығындарды барынша азайтуға тырысады.Еңбекақы кәсіпорын қызметкерлері үшін маңызды ынта және еңбек төлемінің нышаны болып табылғандықтан ұдайы өндірістік және уәждемелік қызмет атқарады.</a:t>
            </a:r>
            <a:br>
              <a:rPr lang="ru-RU" sz="1800"/>
            </a:br>
            <a:r>
              <a:rPr lang="ru-RU" sz="1800"/>
              <a:t>Еңбекақы төлеудің </a:t>
            </a:r>
            <a:r>
              <a:rPr lang="ru-RU" sz="1800" b="1"/>
              <a:t>ақшалай</a:t>
            </a:r>
            <a:r>
              <a:rPr lang="ru-RU" sz="1800"/>
              <a:t> және </a:t>
            </a:r>
            <a:r>
              <a:rPr lang="ru-RU" sz="1800" b="1"/>
              <a:t>заттай </a:t>
            </a:r>
            <a:r>
              <a:rPr lang="ru-RU" sz="1800"/>
              <a:t>нышандары бар.Еңбекақы төлеу негізгі және қосымша түрлерге бөлінеді. Негізгі еңбекақыға мынадай төлемдер жатады:</a:t>
            </a:r>
          </a:p>
          <a:p>
            <a:pPr lvl="0" algn="just"/>
            <a:r>
              <a:rPr lang="ru-RU" sz="1800"/>
              <a:t>мерзімділік, үдемелі және кесімді еңбекақы төлеу кезінде орындалған жұмыстың сапасы және мөлшері үшін, пайдаланылған уақыт үшін төлемдер;</a:t>
            </a:r>
          </a:p>
          <a:p>
            <a:pPr lvl="0" algn="just"/>
            <a:r>
              <a:rPr lang="ru-RU" sz="1800"/>
              <a:t>еңбектің қалыпты жағдайынан ауытқуымен байланысты төлемдер, яғни мерзімнен тыс жұмыстар үшін, түнгі уақыттарға, мереке күндерде және т.б күндерде жұмыс жасағаны үшін төленетін төлемдер;</a:t>
            </a:r>
          </a:p>
          <a:p>
            <a:pPr lvl="0" algn="just"/>
            <a:r>
              <a:rPr lang="ru-RU" sz="1800"/>
              <a:t>қызметкердің кесірінсіз тоқтап қалулар үшін төлемдер;</a:t>
            </a:r>
          </a:p>
          <a:p>
            <a:pPr lvl="0" algn="just"/>
            <a:r>
              <a:rPr lang="ru-RU" sz="1800"/>
              <a:t>сыйлықтар, сыйлықақылы үстемелер және т.б.</a:t>
            </a:r>
          </a:p>
          <a:p>
            <a:endParaRPr lang="ru-RU" sz="1800"/>
          </a:p>
        </p:txBody>
      </p:sp>
    </p:spTree>
    <p:extLst>
      <p:ext uri="{BB962C8B-B14F-4D97-AF65-F5344CB8AC3E}">
        <p14:creationId xmlns:p14="http://schemas.microsoft.com/office/powerpoint/2010/main" val="892750698"/>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a:t>Қосымша еңбекақыға ұжымдық келісім шарттарда және еңбек туралы заңдарда қарастырылған, жұмыс жасалмаған уақыттар үшін төлемдер жатады:&lt;</a:t>
            </a:r>
          </a:p>
          <a:p>
            <a:pPr lvl="0"/>
            <a:r>
              <a:rPr lang="ru-RU" sz="1800"/>
              <a:t>демалыс уақыттарына ақы төлеу;</a:t>
            </a:r>
          </a:p>
          <a:p>
            <a:pPr lvl="0"/>
            <a:r>
              <a:rPr lang="ru-RU" sz="1800"/>
              <a:t>мемлекеттік және қоғамдық міндеттерді орындаған уақыттары үшін ақы төлеу;</a:t>
            </a:r>
          </a:p>
          <a:p>
            <a:pPr lvl="0"/>
            <a:r>
              <a:rPr lang="ru-RU" sz="1800"/>
              <a:t>кішкентай балалары бар аналарға жұмыстағы үзілістері үшін ақы төлеу;</a:t>
            </a:r>
          </a:p>
          <a:p>
            <a:pPr lvl="0"/>
            <a:r>
              <a:rPr lang="ru-RU" sz="1800"/>
              <a:t>жасөспірімдерге белгіленген жеңілдік сағаттарға ақы төлеу.</a:t>
            </a:r>
          </a:p>
          <a:p>
            <a:pPr lvl="0"/>
            <a:r>
              <a:rPr lang="ru-RU" sz="1800"/>
              <a:t>Өнеркәсіп кәсіпорындарында тарифтік жүйені қолдану.</a:t>
            </a:r>
          </a:p>
          <a:p>
            <a:r>
              <a:rPr lang="ru-RU" sz="1800"/>
              <a:t>Жұмыстың негізгі түрлерінің толық сипаттамасынан тұратын және өнеркәсіптің әрбір саласын құрастырылған тарифтік біліктілік анықтамасының негізінде жүргізіледі. Анықтаманы және оның қолданылу тәртібін Қазақстан Республикасының Үкіметі бекітеді.</a:t>
            </a:r>
            <a:br>
              <a:rPr lang="ru-RU" sz="1800"/>
            </a:br>
            <a:r>
              <a:rPr lang="ru-RU" sz="1800" b="1"/>
              <a:t>Тарифтік мөлшерлеме</a:t>
            </a:r>
            <a:r>
              <a:rPr lang="ru-RU" sz="1800"/>
              <a:t> – бұл жұмыс уақытының бірлігі үшін, (сағат, күн, ай) біліктіліктің айқын күрделілігінде еңбек нормасын орындаған қызметкердің еңбекақысының белгіленген мөлшері.</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476672"/>
            <a:ext cx="9144000" cy="6381328"/>
          </a:xfrm>
        </p:spPr>
        <p:txBody>
          <a:bodyPr>
            <a:noAutofit/>
          </a:bodyPr>
          <a:lstStyle/>
          <a:p>
            <a:r>
              <a:rPr lang="ru-RU" sz="1800" b="1"/>
              <a:t>Тарифтік тор</a:t>
            </a:r>
            <a:r>
              <a:rPr lang="ru-RU" sz="1800"/>
              <a:t> – бұл разрядтардың және оған меншіктелінген тарифтік коэффициенттердің арақатынас мәкілі. Тарифтік тордағы разрядтардың саны және тарифтік коэффиценттер арасындағы алшақтықтар әртүрлі және олар өнеркәсіптің әр түрлі саласында орын иемденген нақты ерекшеліктермен және бөлінісінің дәрежесімен анықталған.Кәсіпорында еңбекақыны төлеуді ұйымдастыру үш өзара байланысты және өзара тәуелді элементтермен анықталады:</a:t>
            </a:r>
          </a:p>
          <a:p>
            <a:pPr lvl="0"/>
            <a:r>
              <a:rPr lang="ru-RU" sz="1800"/>
              <a:t>тарифтік жүйе;</a:t>
            </a:r>
          </a:p>
          <a:p>
            <a:pPr lvl="0"/>
            <a:r>
              <a:rPr lang="ru-RU" sz="1800"/>
              <a:t>еңбекті нормалау;</a:t>
            </a:r>
          </a:p>
          <a:p>
            <a:pPr lvl="0"/>
            <a:r>
              <a:rPr lang="ru-RU" sz="1800"/>
              <a:t>еңбекақы төлеудің нышаны.</a:t>
            </a:r>
          </a:p>
          <a:p>
            <a:r>
              <a:rPr lang="ru-RU" sz="1800"/>
              <a:t>Тарифтік жүйе әр түрлі топтағы және категориядағы қызметкерлердің еңбектерінің сапалық сипаттамасына тәуелді олардың еңбекақыларын саралауды және реттеуді жүзеге асыра алу мүмкіндігін қамтамассыз ететін норматифтердің жиынтығын көрсетеді.</a:t>
            </a:r>
            <a:br>
              <a:rPr lang="ru-RU" sz="1800"/>
            </a:br>
            <a:r>
              <a:rPr lang="ru-RU" sz="1800"/>
              <a:t>Тарифтік жүйеге:</a:t>
            </a:r>
          </a:p>
          <a:p>
            <a:pPr lvl="0"/>
            <a:r>
              <a:rPr lang="ru-RU" sz="1800"/>
              <a:t>сағатына немесе күніне еңбекақы мөлшерін анықтайтын тарифтік жүйе;</a:t>
            </a:r>
          </a:p>
          <a:p>
            <a:pPr lvl="0"/>
            <a:r>
              <a:rPr lang="ru-RU" sz="1800"/>
              <a:t>еңбекақы төлеудегі жұмыстың және жұмысшылардың әр түрлі разряд арасындағы арақатнастарын көрсететін тарифтік тор;</a:t>
            </a:r>
          </a:p>
          <a:p>
            <a:pPr lvl="0"/>
            <a:r>
              <a:rPr lang="ru-RU" sz="1800"/>
              <a:t>тарифтік тормен сәйкес жұмысшылардың және жұмыстың разрядтарын анықтауға болатын тарифтік біліктілік анықтамалар кіреді.</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620688"/>
            <a:ext cx="9144000" cy="6237312"/>
          </a:xfrm>
        </p:spPr>
        <p:txBody>
          <a:bodyPr>
            <a:noAutofit/>
          </a:bodyPr>
          <a:lstStyle/>
          <a:p>
            <a:r>
              <a:rPr lang="ru-RU" sz="1800"/>
              <a:t>Жұмысты тарифтеу – бұл еңбек түрлерінің күрделілігіне тәуелді еңбек түрлерін біліктілік категориясына немесе тарифтік разрядқа жатқызу.</a:t>
            </a:r>
            <a:br>
              <a:rPr lang="ru-RU" sz="1800"/>
            </a:br>
            <a:r>
              <a:rPr lang="ru-RU" sz="1800"/>
              <a:t>Тарифтік разряд қызметкердің біліктілігін және еңбек күрделілігін қамтып көрсететін шама және тарифтік разряд әр өндірістік операцияларда, әр жұмыста қолданылады.</a:t>
            </a:r>
            <a:br>
              <a:rPr lang="ru-RU" sz="1800"/>
            </a:br>
            <a:r>
              <a:rPr lang="ru-RU" sz="1800"/>
              <a:t>Еңбекті тарифтеу және тарифтелуразрядының қызметкерлерге иемденіп кетуі қызметкердің біліктілігіне, ұсынылған талаптарымен көрсетілген.</a:t>
            </a:r>
            <a:br>
              <a:rPr lang="ru-RU" sz="1800"/>
            </a:br>
            <a:r>
              <a:rPr lang="ru-RU" sz="1800" b="1"/>
              <a:t>Еңбекақыны жоспарлау және реттеу.</a:t>
            </a:r>
            <a:br>
              <a:rPr lang="ru-RU" sz="1800"/>
            </a:br>
            <a:r>
              <a:rPr lang="ru-RU" sz="1800"/>
              <a:t>Нарық жағдайында тауар ретінде еңбек өнімінің нарығы мойындаған еңбекақы төлемі жұмсалған шығындарға емес, еңбектің нәтижесіне төленеді. Тауарларды өткізуден түскен қаражаттар тауар өндірушілердің еңбегінің саны мен сапасын бағалаудағы және олардың жеке табыстарының негізгі көзін бағалаудағы жоғарғы белгі болып табылады.</a:t>
            </a:r>
            <a:br>
              <a:rPr lang="ru-RU" sz="1800"/>
            </a:br>
            <a:r>
              <a:rPr lang="ru-RU" sz="1800"/>
              <a:t>Еңбек қатнастарын реттеудің нормасы болып тарифтік келісімнің және ұжымдық келісім шарттың негізінде жасалған жұмыс берушілер мен кәсіподақтардың арасындағы еңбекақы төлеу бойынша келісім шарттың қағидасы табылуы керек.</a:t>
            </a:r>
          </a:p>
          <a:p>
            <a:r>
              <a:rPr lang="ru-RU" sz="1800"/>
              <a:t>Реформада міндетті төлемге жататын мемлекеттік әлуметтік норматив тәрізді еңбекақының ең аз мөлшері бекітілген. Ең төменгі еңбекақы ең төменгі тұтыну бюджетінің негізінде тағайындалады және әлуметтік факторларға байланысты сараланады.</a:t>
            </a:r>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a:t>Ең төменгі еңбекақының экономикалық мағнасы өнімді еңбектегі және жұмыс күшін ұдайы өндірудегі жұмысшының қаблеттілігін қолдауды білдіреді.</a:t>
            </a:r>
            <a:br>
              <a:rPr lang="ru-RU" sz="1800"/>
            </a:br>
            <a:r>
              <a:rPr lang="ru-RU" sz="1800"/>
              <a:t>Еңбекшілер табысын кепілденген деңгейін қорғауды жүзеге асыратын бірінғай тарифтік тор еңбекақы төлеу реформасының негізі болып табылады.</a:t>
            </a:r>
            <a:br>
              <a:rPr lang="ru-RU" sz="1800"/>
            </a:br>
            <a:r>
              <a:rPr lang="ru-RU" sz="1800"/>
              <a:t>Осының нәтижесінде, оның базалық бөлігі болып, халық шаруашылығының саласындағы әрбір жұмысшыға кепілденген минималдық еңбекақы табылады. Еңбекақының екінші бөлігі ұйымдарда, кәсіпорындарда және салаларда балдық жүйемен бағаланатын, разрятқа, біліктілік топқа, атаққа және дәрежеге байланысты, жұмысшылардың еңбек стаждарына, біліктіліктеріне, қаблеттіліктеріне және қолда бар ақшалардың мөлшеріне байланысты төленеді.</a:t>
            </a:r>
          </a:p>
          <a:p>
            <a:r>
              <a:rPr lang="ru-RU" sz="1800"/>
              <a:t>Еңбекақы күрделі еңбекті жақсы ынталандыру үшін, кәсіпорындарда жауапкершіліктің деңгейі, орындалатын жұмыстың күрделілігі, қызметкердің біліктілігі және еңбекақының деңгейі арасындағы тікелей байланыстарды орнатқан.</a:t>
            </a:r>
            <a:br>
              <a:rPr lang="ru-RU" sz="1800"/>
            </a:br>
            <a:r>
              <a:rPr lang="ru-RU" sz="1800"/>
              <a:t>Сонымен Қазақстанның қазіргі жағдайында, еңбекақыны реттеудің және жоспарлаудың сұрақтарын шешуде мына есептерге көңіл аударылуы қажет:</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80728"/>
            <a:ext cx="9144000" cy="5877272"/>
          </a:xfrm>
        </p:spPr>
        <p:txBody>
          <a:bodyPr>
            <a:noAutofit/>
          </a:bodyPr>
          <a:lstStyle/>
          <a:p>
            <a:pPr lvl="0"/>
            <a:r>
              <a:rPr lang="ru-RU" sz="1800"/>
              <a:t>кәсіпорынның нарықтық қызметінің және оның пайдалылығының нәтижесі;</a:t>
            </a:r>
          </a:p>
          <a:p>
            <a:pPr lvl="0"/>
            <a:r>
              <a:rPr lang="ru-RU" sz="1800"/>
              <a:t>кәсіпорынның кадрлыық саясатының есебі;</a:t>
            </a:r>
          </a:p>
          <a:p>
            <a:pPr lvl="0"/>
            <a:r>
              <a:rPr lang="ru-RU" sz="1800"/>
              <a:t>мамандыққа байланысты қызметкерлердің арасындағы, облыстар, аймақтар арасындағы жұмыссыздықтың деңгейі;</a:t>
            </a:r>
          </a:p>
          <a:p>
            <a:pPr lvl="0"/>
            <a:r>
              <a:rPr lang="ru-RU" sz="1800"/>
              <a:t>кәсіподақтардың бәсекелестердің және мемлекеттердің әсерлері;</a:t>
            </a:r>
          </a:p>
          <a:p>
            <a:pPr lvl="0"/>
            <a:r>
              <a:rPr lang="ru-RU" sz="1800"/>
              <a:t>байланыс саласындағы кәсіпорындардың саясаттары және т.б.</a:t>
            </a:r>
          </a:p>
          <a:p>
            <a:r>
              <a:rPr lang="ru-RU" sz="1800"/>
              <a:t>Кәсіпорында еңбекақыны төлеуді оңтайлы ұйымдастыру қызметкерлердің қызметін және еңбектің нәтижелерін ынталандыруға, өнімнің рентабельділігін және пайдалылығын, дайын өнім және еңбек нарығының бәсекеге қаблеттілігін қамтуға мүмкіндік береді.</a:t>
            </a:r>
            <a:br>
              <a:rPr lang="ru-RU" sz="1800"/>
            </a:br>
            <a:r>
              <a:rPr lang="ru-RU" sz="1800"/>
              <a:t>Еңбекақы төлеудің оңтайлы ұйымдастырылуының мақсаты кәсіпорынның шаруашылық қызметінің нәтижесіндегі қызметкердің еңбектік салымы мен еңбекақы төлеу шамасының арасындағы сәйкестілікті қамтамассыз ету, яғни тұтыну шамасы мен еңбек шамасы арасындағы сәйкестікті бекіту.</a:t>
            </a:r>
            <a:br>
              <a:rPr lang="ru-RU" sz="1800"/>
            </a:br>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b="1"/>
              <a:t>Еңбекақының жүйелері және нышандары.</a:t>
            </a:r>
            <a:br>
              <a:rPr lang="ru-RU" sz="1800"/>
            </a:br>
            <a:r>
              <a:rPr lang="ru-RU" sz="1800"/>
              <a:t>Еңбекақының жүйелері және нышандары өз алдына еңбектің нәтижесін қамтып көрсететін, сандық және сапалық көрсеткіштер жиынтығының көмегімен жұмсалған, еңбектің санына және сапасына тәуелді еңбекақы мөлшерінің бекітілу тәсілдерін көрсетеді.</a:t>
            </a:r>
            <a:br>
              <a:rPr lang="ru-RU" sz="1800"/>
            </a:br>
            <a:r>
              <a:rPr lang="ru-RU" sz="1800"/>
              <a:t>Мақсаттың ішінен басты нәрсе болып еңбек өллшемі арасындағы дұрыс арақатнасты қамтамассыз ету, сонымен қатар тиімді еңбекте жұмысшылардың мүдделерін көтеру болып табылады.</a:t>
            </a:r>
          </a:p>
          <a:p>
            <a:r>
              <a:rPr lang="ru-RU" sz="1800"/>
              <a:t>Мерзімді ақы төлеу кезінде еңбек өлшемі пайдаланылған уақыт болып табылады, ал табыс болса, нақты пайдаланылған уақыттың жалақысына немесе қызметкердің тарифтік мөлшерлемесіне байланысты есептелінеді.</a:t>
            </a:r>
          </a:p>
          <a:p>
            <a:r>
              <a:rPr lang="ru-RU" sz="1800"/>
              <a:t>Кесімді ақы төлеу кезінде еңбек өлшемі жұмысшының өндірген өнімі болып табылатын және белгіленген кесімді бағалауды қоспағанда, тап осы кездегі жүйеде еңбекақы өнімнің әрбір бірлігіне есептелінеді, сондықтан табыс өндірілген өнімнің санына және сапасына тәуелді.</a:t>
            </a:r>
          </a:p>
          <a:p>
            <a:r>
              <a:rPr lang="ru-RU" sz="1800"/>
              <a:t>Еңбекақы төлеудің кесімді немесе мерзімді нышанаң тандау бірнеше факторларға тәуелді:</a:t>
            </a:r>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620688"/>
            <a:ext cx="9144000" cy="6237312"/>
          </a:xfrm>
        </p:spPr>
        <p:txBody>
          <a:bodyPr>
            <a:noAutofit/>
          </a:bodyPr>
          <a:lstStyle/>
          <a:p>
            <a:r>
              <a:rPr lang="ru-RU" sz="1800"/>
              <a:t>- қолданылатын жабдықтын сипатына;</a:t>
            </a:r>
            <a:br>
              <a:rPr lang="ru-RU" sz="1800"/>
            </a:br>
            <a:r>
              <a:rPr lang="ru-RU" sz="1800"/>
              <a:t>- технологиялық процестің ерекшелігіне;</a:t>
            </a:r>
            <a:br>
              <a:rPr lang="ru-RU" sz="1800"/>
            </a:br>
            <a:r>
              <a:rPr lang="ru-RU" sz="1800"/>
              <a:t>- еңбекті және өндірісті ұйымдастыруға;</a:t>
            </a:r>
            <a:br>
              <a:rPr lang="ru-RU" sz="1800"/>
            </a:br>
            <a:r>
              <a:rPr lang="ru-RU" sz="1800"/>
              <a:t>- материалдық және еңбек ресурстарын пайдалануға;</a:t>
            </a:r>
            <a:br>
              <a:rPr lang="ru-RU" sz="1800"/>
            </a:br>
            <a:r>
              <a:rPr lang="ru-RU" sz="1800"/>
              <a:t>- өнім сапасына қойылатын талаптарға байланысты.Қазіргі кезде еңбекақының</a:t>
            </a:r>
            <a:r>
              <a:rPr lang="ru-RU" sz="1800" b="1"/>
              <a:t> мерзімдік сыйлық </a:t>
            </a:r>
            <a:r>
              <a:rPr lang="ru-RU" sz="1800"/>
              <a:t>және </a:t>
            </a:r>
            <a:r>
              <a:rPr lang="ru-RU" sz="1800" b="1"/>
              <a:t>жай мерзімдік</a:t>
            </a:r>
            <a:r>
              <a:rPr lang="ru-RU" sz="1800"/>
              <a:t> жүйелері кең тараған.</a:t>
            </a:r>
          </a:p>
          <a:p>
            <a:r>
              <a:rPr lang="ru-RU" sz="1800"/>
              <a:t>- Еңбекақы төлеудің жай мерзімдік жүйесінде жұмысшының табысы белгілі разрядтағы жұмысшының сағаттық тарифтік ставкасының сағаттағы пайдаланылған уақыт мөлшеріне көбейтілуі арқылы есептелінеді.</a:t>
            </a:r>
          </a:p>
          <a:p>
            <a:r>
              <a:rPr lang="ru-RU" sz="1800"/>
              <a:t>- Мерзімдік сыйлық жүйесі кезінде белгіленген көрсеткіштерді асыра орындағаны үшін сыйлықтың мөлшері тарифтік ставкаға пайыз түрінде тағайындалады. Сыйлық берудің шарты ретінде өнім ақаусыз дайындалуы керек, материалдардың, аспаптардың үнемділігі болуы қажет.</a:t>
            </a:r>
            <a:br>
              <a:rPr lang="ru-RU" sz="1800"/>
            </a:br>
            <a:r>
              <a:rPr lang="ru-RU" sz="1800"/>
              <a:t>Еңбекақы төлеудің кесімді нышаны бірнеше жүйелерге бөлінеді:</a:t>
            </a:r>
          </a:p>
          <a:p>
            <a:pPr lvl="0"/>
            <a:r>
              <a:rPr lang="ru-RU" sz="1800"/>
              <a:t>тікелей кесімді;</a:t>
            </a:r>
          </a:p>
          <a:p>
            <a:pPr lvl="0"/>
            <a:r>
              <a:rPr lang="ru-RU" sz="1800"/>
              <a:t>кесімді сыйлықақы;</a:t>
            </a:r>
          </a:p>
          <a:p>
            <a:pPr lvl="0"/>
            <a:r>
              <a:rPr lang="ru-RU" sz="1800"/>
              <a:t>үдемелі кесімді;</a:t>
            </a:r>
          </a:p>
          <a:p>
            <a:pPr lvl="0"/>
            <a:r>
              <a:rPr lang="ru-RU" sz="1800"/>
              <a:t>жанама кесімді;</a:t>
            </a:r>
          </a:p>
          <a:p>
            <a:pPr lvl="0"/>
            <a:r>
              <a:rPr lang="ru-RU" sz="1800"/>
              <a:t>аккортық.</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a:t>Тікелей кесімді жүйе кезінде еңбекке ақы өндірілген өнімнің бірлігіне қарай төленеді. Жұмыстың немесе өнімнің бірлігі үшін көрсетілген жеке кесімді бағаламаны, уақыттың нормасында орындалатың жұмыстың разрядына байланысты бекітілген сағаттық тарифтік ставканы өндірім мөлшеріне бөлу арқылы табамыз. Жұмысшының жалпы табысын уақыттың есептелінген кезеңінде өндірілген өнімнің мөлшерін кесімді бағаламаға көбейту арқылы табамыз;</a:t>
            </a:r>
            <a:br>
              <a:rPr lang="ru-RU" sz="1800"/>
            </a:br>
            <a:r>
              <a:rPr lang="ru-RU" sz="1800"/>
              <a:t>Кесімді сыйлықақы төлеу жүйесі кезінде жұмысшыға тікелей кесімді бағалама бойынша табыстан тыс, жұмыстын алдын ала белгіленген, нақты сапалық және сандық көрсеткіштерін орындағаны және асыра орындағаны үшін сыйлықтар төленеді;</a:t>
            </a:r>
          </a:p>
          <a:p>
            <a:r>
              <a:rPr lang="ru-RU" sz="1800"/>
              <a:t>Үдемелі кесімді еңбекақы төлеу жүйесі норманы орындағаны үшін, тікелей кесімді бағаламалар төлемдерді қамтиды, ал нормадан тыс өндірулер кезінде жоғарғы бағалама бойынша төлемдерді қамтиды.</a:t>
            </a:r>
          </a:p>
          <a:p>
            <a:r>
              <a:rPr lang="ru-RU" sz="1800"/>
              <a:t>Еңбекақы төлеудің кесімді түрін ұжымдық түрде немесе әрбір нақты қызметкерге жеке қолдануға болады. Бірақ еңбекақы төлеудің мердігерлік нышаны кең таралған. Бұл еңбекақы төлеудің нышанының маңызы мынада, яғни келісім бойынша бір жақ қызметкерлері нақты бір жұмысты орындап, мердігерлік алады, ал екінші жақ қызметкерлері жұмыстың қортындысын күтеді.</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a:t>Жанама кесімді еңбекақы төлеу көбнесе қосалқы және қызмет көрсететің өндірістерді жұмыс жасайтын жұмысшыларға қолданылады.</a:t>
            </a:r>
            <a:br>
              <a:rPr lang="ru-RU" sz="1800"/>
            </a:br>
            <a:r>
              <a:rPr lang="ru-RU" sz="1800"/>
              <a:t>Аккорттық кесімді жүйе жұмыстың барлық көлеміне төлейтін ақыларды қамтиды. Жұмыстың жеке элементтеріне арналған нормалармен бағдарламаларды қосып, барлық жұмыстың құның анықтаймыз.</a:t>
            </a:r>
          </a:p>
          <a:p>
            <a:r>
              <a:rPr lang="ru-RU" sz="1800"/>
              <a:t>Еңбекақы төлеудің аралас жүйесі мерзімдік және кесімді еңбекақы төлеудің негізгі артықшылықтарын қамтиды және еңбекақы мөлшерінің жеке қызметкерлер және кәсіпорын қызметінің нәтижесімен икемді байланысын қамтамассыз етеді. Мұндай жүйелерге қазіргі кезде тарифсіз жүйе жатады.</a:t>
            </a:r>
          </a:p>
          <a:p>
            <a:r>
              <a:rPr lang="ru-RU" sz="1800"/>
              <a:t>Еңбекақы төлеудің тарифсіз жүйесінде қызметкерлердің табыстары ұжым жұмысының соңғы нәтижелеріне толықтай тәуелді. Тарифсіз жүйе еңбекақы қорындағы барлық ұжымның тапқан табысындағы өзінің үлесін көрсетеді. Мұндай жүйеде тарифтік ставка немесе тұрақты жалақы белгіленбейді, ол ереже бойынша мұндай үлесті еңбекке қатысу денгейін, жұмысшыға белгіленген тұрақты коэффицент арқылы анықтаймыз.</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548680"/>
            <a:ext cx="9144000" cy="6309320"/>
          </a:xfrm>
        </p:spPr>
        <p:txBody>
          <a:bodyPr>
            <a:noAutofit/>
          </a:bodyPr>
          <a:lstStyle/>
          <a:p>
            <a:r>
              <a:rPr lang="ru-RU" sz="1800"/>
              <a:t>Еңбекақы төлеудің тарифсіз жүйесін қолданушы ұйымның тәжербиелік қызметінде жиі жауабы табылмайтын сұрақтар пайда болады. Осыған қарай еңбекақы төлеудің тарифті және тарифсіз жүйесінің элементтерінен құралған аралас жүйелер қолданылады.</a:t>
            </a:r>
            <a:br>
              <a:rPr lang="ru-RU" sz="1800"/>
            </a:br>
            <a:r>
              <a:rPr lang="ru-RU" sz="1800"/>
              <a:t>Қазақстан Республикасының “</a:t>
            </a:r>
            <a:r>
              <a:rPr lang="ru-RU" sz="1800" b="1"/>
              <a:t> Қазақстан Республикасындағы еңбек туралы”</a:t>
            </a:r>
            <a:r>
              <a:rPr lang="ru-RU" sz="1800"/>
              <a:t> заңы.Қазақстан Республикасының “ Қазақстан Республикасындағы еңбек туралы” заңы 2000 жылдың 1 қаңтарынан бастап іске асырылғанү. Бұл заңға сәйкес, жұмыс беруші мен жұмыскердің еңбектік арақатнастары нормативтік құқықтық актілермен және еңбек заңдылықтары бойынша келісілген жеке еңбек шартымен, ұжымдық шартпен реттеледі.</a:t>
            </a:r>
            <a:br>
              <a:rPr lang="ru-RU" sz="1800"/>
            </a:br>
            <a:r>
              <a:rPr lang="ru-RU" sz="1800"/>
              <a:t>Жеке еңбек шарттың мазмұны</a:t>
            </a:r>
            <a:br>
              <a:rPr lang="ru-RU" sz="1800"/>
            </a:br>
            <a:r>
              <a:rPr lang="ru-RU" sz="1800" b="1"/>
              <a:t>Жеке еңбек шартында:</a:t>
            </a:r>
            <a:br>
              <a:rPr lang="ru-RU" sz="1800"/>
            </a:br>
            <a:r>
              <a:rPr lang="ru-RU" sz="1800"/>
              <a:t>- тараптарлардың реквизиттері:</a:t>
            </a:r>
            <a:br>
              <a:rPr lang="ru-RU" sz="1800"/>
            </a:br>
            <a:r>
              <a:rPr lang="ru-RU" sz="1800"/>
              <a:t>жұмыс беруші заңды тұлғаның толық атауы және орналасқан жері, жұмыс беруші – </a:t>
            </a:r>
            <a:r>
              <a:rPr lang="ru-RU" sz="1800" b="1"/>
              <a:t>заңды тұлғаның</a:t>
            </a:r>
            <a:r>
              <a:rPr lang="ru-RU" sz="1800"/>
              <a:t> құрылтай құжаттарының мемлекеттік тіркеу номерімен уақыты;</a:t>
            </a:r>
            <a:br>
              <a:rPr lang="ru-RU" sz="1800"/>
            </a:br>
            <a:r>
              <a:rPr lang="ru-RU" sz="1800"/>
              <a:t>жұмыс берушінің тегі, есімі, әкесінің аты және қызметі, ал жұмыс беруші жеке тұлға болған жағдайда оның тұрақты тұрғылықты жерінің мекен жайы, басын куәләндірәтін құжаттың атауы, нөмірі, берілген күні;</a:t>
            </a:r>
            <a:br>
              <a:rPr lang="ru-RU" sz="1800"/>
            </a:br>
            <a:r>
              <a:rPr lang="ru-RU" sz="1800"/>
              <a:t>қызметкердің есімі, әкесінің аты, жеке басын куәләндіратын құжаттың атауы, нөмірі, берілген күні; әлуметтік жеке кодының нөмері (ӘЖК), салық төлеушінің тіркелу нөмері (СТН);</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476672"/>
            <a:ext cx="9144000" cy="6381328"/>
          </a:xfrm>
        </p:spPr>
        <p:txBody>
          <a:bodyPr>
            <a:noAutofit/>
          </a:bodyPr>
          <a:lstStyle/>
          <a:p>
            <a:r>
              <a:rPr lang="ru-RU" sz="1800" b="1"/>
              <a:t>Жеке еңбек шарты:</a:t>
            </a:r>
            <a:endParaRPr lang="ru-RU" sz="1800"/>
          </a:p>
          <a:p>
            <a:pPr lvl="0"/>
            <a:r>
              <a:rPr lang="ru-RU" sz="1800"/>
              <a:t>белгісіз мерзімге;</a:t>
            </a:r>
          </a:p>
          <a:p>
            <a:pPr lvl="0"/>
            <a:r>
              <a:rPr lang="ru-RU" sz="1800"/>
              <a:t>белгілі бір мерзімге;</a:t>
            </a:r>
          </a:p>
          <a:p>
            <a:pPr lvl="0"/>
            <a:r>
              <a:rPr lang="ru-RU" sz="1800"/>
              <a:t>белгілі бір жұмысты орындау уақытына немесе жұмыста уақытша болмаған қызметкерді ауыстыру уақытына жасалуы мүмкін.</a:t>
            </a:r>
          </a:p>
          <a:p>
            <a:r>
              <a:rPr lang="ru-RU" sz="1800"/>
              <a:t>Ұжымдық шарттың мазмұны мен құрылымы</a:t>
            </a:r>
            <a:br>
              <a:rPr lang="ru-RU" sz="1800"/>
            </a:br>
            <a:r>
              <a:rPr lang="ru-RU" sz="1800"/>
              <a:t>Ұжымдық шарттыың мазмұның келіссөздер жөніндегі екі жақты комиссияда тараптар белгілейді.</a:t>
            </a:r>
            <a:br>
              <a:rPr lang="ru-RU" sz="1800"/>
            </a:br>
            <a:r>
              <a:rPr lang="ru-RU" sz="1800" b="1"/>
              <a:t>Ұжымдық шарт:</a:t>
            </a:r>
            <a:endParaRPr lang="ru-RU" sz="1800"/>
          </a:p>
          <a:p>
            <a:pPr lvl="0"/>
            <a:r>
              <a:rPr lang="ru-RU" sz="1800"/>
              <a:t>оның қолданылу мерзімі туралы;</a:t>
            </a:r>
          </a:p>
          <a:p>
            <a:pPr lvl="0"/>
            <a:r>
              <a:rPr lang="ru-RU" sz="1800"/>
              <a:t>орындалуын бақылау тәртібі туралы;</a:t>
            </a:r>
          </a:p>
          <a:p>
            <a:pPr lvl="0"/>
            <a:r>
              <a:rPr lang="ru-RU" sz="1800"/>
              <a:t>шарт талаптарының орындалмағаны үшін жауапкершілігі туралы;</a:t>
            </a:r>
          </a:p>
          <a:p>
            <a:pPr lvl="0"/>
            <a:r>
              <a:rPr lang="ru-RU" sz="1800"/>
              <a:t>өзгерістермен толықтырулар енгізу тәртібі туралы ережелерді қамтиды.</a:t>
            </a:r>
          </a:p>
          <a:p>
            <a:r>
              <a:rPr lang="ru-RU" sz="1800"/>
              <a:t>Ұжымдық шарттың қолданылу мерзімі мен аясы</a:t>
            </a:r>
          </a:p>
          <a:p>
            <a:pPr lvl="0"/>
            <a:r>
              <a:rPr lang="ru-RU" sz="1800"/>
              <a:t>Ұжымдық шарт тараптар белгілейтін мерзімге жасалады.</a:t>
            </a:r>
          </a:p>
          <a:p>
            <a:pPr lvl="0"/>
            <a:r>
              <a:rPr lang="ru-RU" sz="1800"/>
              <a:t>Егер ұжымдық шарттың ережелерінде өзгеше көзделмесе, ол қол қойылған кезден бастап күшіне енеді және тараптардың орындалуы үшін міндетті болады.</a:t>
            </a:r>
          </a:p>
          <a:p>
            <a:pPr lvl="0"/>
            <a:r>
              <a:rPr lang="ru-RU" sz="1800"/>
              <a:t>Ұжымдық шарт басқару органының құрылымы, құрамы өзгерген жағдайда күшінде қалады және қолданыла береді.</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1143000"/>
          </a:xfrm>
        </p:spPr>
        <p:txBody>
          <a:bodyPr>
            <a:noAutofit/>
          </a:bodyPr>
          <a:lstStyle/>
          <a:p>
            <a:pPr algn="ctr"/>
            <a:r>
              <a:rPr lang="kk-KZ" sz="3600">
                <a:effectLst/>
              </a:rPr>
              <a:t>Еңбекақыны нормалау </a:t>
            </a:r>
            <a:endParaRPr lang="ru-RU" sz="3600">
              <a:effectLst/>
            </a:endParaRPr>
          </a:p>
        </p:txBody>
      </p:sp>
      <p:sp>
        <p:nvSpPr>
          <p:cNvPr id="3" name="Объект 2"/>
          <p:cNvSpPr>
            <a:spLocks noGrp="1"/>
          </p:cNvSpPr>
          <p:nvPr>
            <p:ph sz="quarter" idx="13"/>
          </p:nvPr>
        </p:nvSpPr>
        <p:spPr>
          <a:xfrm>
            <a:off x="0" y="908720"/>
            <a:ext cx="9144000" cy="5949280"/>
          </a:xfrm>
        </p:spPr>
        <p:txBody>
          <a:bodyPr>
            <a:noAutofit/>
          </a:bodyPr>
          <a:lstStyle/>
          <a:p>
            <a:r>
              <a:rPr lang="ru-RU" sz="1800"/>
              <a:t>Қорытынды:</a:t>
            </a:r>
            <a:br>
              <a:rPr lang="ru-RU" sz="1800"/>
            </a:br>
            <a:r>
              <a:rPr lang="ru-RU" sz="1800"/>
              <a:t>Қандайда болмасын кәсіпорында өім шығарудың артуы, соның есебінен олардың экономикасының дамуы еңбекақының дұрыс жолға қойылуына тікелей байланысты.</a:t>
            </a:r>
            <a:br>
              <a:rPr lang="ru-RU" sz="1800"/>
            </a:br>
            <a:r>
              <a:rPr lang="ru-RU" sz="1800"/>
              <a:t>Нарықтық жағдайда еңбекақыға деген көз қарас өзгерудке кім көп жұмыс істесе, сол көп табыс табуы тиіс.</a:t>
            </a:r>
            <a:br>
              <a:rPr lang="ru-RU" sz="1800"/>
            </a:br>
            <a:r>
              <a:rPr lang="ru-RU" sz="1800"/>
              <a:t>Тауарды сатудан түскен қаржылар тауар өңдірушілердің еңбектерінің сандық және сапалық бағалығының және жеке табыстарының негізгі көздері жоғары өлшеміне айналады.</a:t>
            </a:r>
            <a:br>
              <a:rPr lang="ru-RU" sz="1800"/>
            </a:br>
            <a:r>
              <a:rPr lang="ru-RU" sz="1800"/>
              <a:t>Жалақының нысаны мен жүйесі жалақының шамасы, еңбектің саны мен сапасы арасындағы байланысты белгілейді және өз еңбегінің қортындысына байланысты жалақынын белгілі тәртібін есептейді.</a:t>
            </a:r>
            <a:br>
              <a:rPr lang="ru-RU" sz="1800"/>
            </a:br>
            <a:r>
              <a:rPr lang="ru-RU" sz="1800"/>
              <a:t>Кәсіпорында жұмыс істейтің жұмысшылардың еңбек өнімділігінің өсуі ол еңбекақыны ұлғайтуға мүмкіндік береді.</a:t>
            </a:r>
          </a:p>
          <a:p>
            <a:endParaRPr lang="ru-RU" sz="1800"/>
          </a:p>
        </p:txBody>
      </p:sp>
    </p:spTree>
    <p:extLst>
      <p:ext uri="{BB962C8B-B14F-4D97-AF65-F5344CB8AC3E}">
        <p14:creationId xmlns:p14="http://schemas.microsoft.com/office/powerpoint/2010/main" val="132720616"/>
      </p:ext>
    </p:extLst>
  </p:cSld>
  <p:clrMapOvr>
    <a:masterClrMapping/>
  </p:clrMapOvr>
  <p:transition spd="slow">
    <p:randomBar dir="vert"/>
  </p:transition>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126</TotalTime>
  <Words>1944</Words>
  <Application>Microsoft Office PowerPoint</Application>
  <PresentationFormat>Экран (4:3)</PresentationFormat>
  <Paragraphs>83</Paragraphs>
  <Slides>15</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15</vt:i4>
      </vt:variant>
    </vt:vector>
  </HeadingPairs>
  <TitlesOfParts>
    <vt:vector size="18" baseType="lpstr">
      <vt:lpstr>Georgia</vt:lpstr>
      <vt:lpstr>Trebuchet MS</vt:lpstr>
      <vt:lpstr>Воздушный поток</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lpstr>Еңбекақыны нормалау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GEMCOM БАҒДАРЛАМАЛЫҚ ЖҮЙЕСІ</dc:title>
  <dc:creator>Nurik</dc:creator>
  <cp:lastModifiedBy>Saltanat Suieubaeva</cp:lastModifiedBy>
  <cp:revision>34</cp:revision>
  <dcterms:created xsi:type="dcterms:W3CDTF">2016-10-13T18:07:46Z</dcterms:created>
  <dcterms:modified xsi:type="dcterms:W3CDTF">2022-02-20T19:02:24Z</dcterms:modified>
</cp:coreProperties>
</file>